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6" autoAdjust="0"/>
    <p:restoredTop sz="94660"/>
  </p:normalViewPr>
  <p:slideViewPr>
    <p:cSldViewPr snapToGrid="0">
      <p:cViewPr varScale="1">
        <p:scale>
          <a:sx n="77" d="100"/>
          <a:sy n="77" d="100"/>
        </p:scale>
        <p:origin x="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385E1-2B8A-421A-9D77-C57A89C4F197}" type="datetimeFigureOut">
              <a:rPr lang="en-US" smtClean="0"/>
              <a:t>10/4/2021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B84733-03C1-4264-93E6-5C77BD43CCFF}" type="slidenum">
              <a:rPr lang="en-US" smtClean="0"/>
              <a:t>‹#›</a:t>
            </a:fld>
            <a:endParaRPr lang="en-US"/>
          </a:p>
        </p:txBody>
      </p:sp>
    </p:spTree>
    <p:extLst>
      <p:ext uri="{BB962C8B-B14F-4D97-AF65-F5344CB8AC3E}">
        <p14:creationId xmlns:p14="http://schemas.microsoft.com/office/powerpoint/2010/main" val="3177788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Align</a:t>
            </a:r>
            <a:r>
              <a:rPr lang="en-US" baseline="0" dirty="0" smtClean="0"/>
              <a:t> technology was founded in 1977 in California. It majors on the manufacture of orthodontic medical devices and restorative treatment. Align technology was among the pioneers of invisible orthodontics market with the introduction of the </a:t>
            </a:r>
            <a:r>
              <a:rPr lang="en-US" baseline="0" dirty="0" err="1" smtClean="0"/>
              <a:t>Invisalign</a:t>
            </a:r>
            <a:r>
              <a:rPr lang="en-US" baseline="0" dirty="0" smtClean="0"/>
              <a:t> system. In 2001, the company started the manufacture of clear aligners which have helped thousands of patients. The aim of this presentation is to understand the aligners manufacture process once the doctor makes the diagnosis to the final product. </a:t>
            </a:r>
            <a:endParaRPr lang="en-US" dirty="0"/>
          </a:p>
        </p:txBody>
      </p:sp>
      <p:sp>
        <p:nvSpPr>
          <p:cNvPr id="4" name="Slide Number Placeholder 3"/>
          <p:cNvSpPr>
            <a:spLocks noGrp="1"/>
          </p:cNvSpPr>
          <p:nvPr>
            <p:ph type="sldNum" sz="quarter" idx="10"/>
          </p:nvPr>
        </p:nvSpPr>
        <p:spPr/>
        <p:txBody>
          <a:bodyPr/>
          <a:lstStyle/>
          <a:p>
            <a:fld id="{2CB84733-03C1-4264-93E6-5C77BD43CCFF}" type="slidenum">
              <a:rPr lang="en-US" smtClean="0"/>
              <a:t>2</a:t>
            </a:fld>
            <a:endParaRPr lang="en-US"/>
          </a:p>
        </p:txBody>
      </p:sp>
    </p:spTree>
    <p:extLst>
      <p:ext uri="{BB962C8B-B14F-4D97-AF65-F5344CB8AC3E}">
        <p14:creationId xmlns:p14="http://schemas.microsoft.com/office/powerpoint/2010/main" val="1429207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CB84733-03C1-4264-93E6-5C77BD43CCFF}" type="slidenum">
              <a:rPr lang="en-US" smtClean="0"/>
              <a:t>3</a:t>
            </a:fld>
            <a:endParaRPr lang="en-US"/>
          </a:p>
        </p:txBody>
      </p:sp>
    </p:spTree>
    <p:extLst>
      <p:ext uri="{BB962C8B-B14F-4D97-AF65-F5344CB8AC3E}">
        <p14:creationId xmlns:p14="http://schemas.microsoft.com/office/powerpoint/2010/main" val="631746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process begins with taking a 3D impression of the patient’s teeth using an intraoral scanner. Align technology uses the iTero scanner in capturing these digital impressions. The 3D impression is sent electronically to Align Street operations facilities. The digital impression is used in building a model using 3D printing for each of the stages in the patient’s treatment plan. The models are then placed on an automated assembly line. A unique data label is imprinted on each of the models and a location on the radio frequency emitting tray is assigned on each model to always identify its location. The models are sent down the conveyor system for other manufacturing processes.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B84733-03C1-4264-93E6-5C77BD43CCFF}" type="slidenum">
              <a:rPr lang="en-US" smtClean="0"/>
              <a:t>4</a:t>
            </a:fld>
            <a:endParaRPr lang="en-US"/>
          </a:p>
        </p:txBody>
      </p:sp>
    </p:spTree>
    <p:extLst>
      <p:ext uri="{BB962C8B-B14F-4D97-AF65-F5344CB8AC3E}">
        <p14:creationId xmlns:p14="http://schemas.microsoft.com/office/powerpoint/2010/main" val="174943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Different steps also take place on the conveyer system including forming and marking. A polymer is thermal formed over the aligner models and then released to the trimming process. The machine reads the laser data label on the model and identifies the unique part. The patient ID and the stage number are added to the aligners for each patient. The </a:t>
            </a:r>
            <a:r>
              <a:rPr lang="en-US" sz="1200" kern="1200" dirty="0" err="1" smtClean="0">
                <a:solidFill>
                  <a:schemeClr val="tx1"/>
                </a:solidFill>
                <a:effectLst/>
                <a:latin typeface="+mn-lt"/>
                <a:ea typeface="+mn-ea"/>
                <a:cs typeface="+mn-cs"/>
              </a:rPr>
              <a:t>Invisalign</a:t>
            </a:r>
            <a:r>
              <a:rPr lang="en-US" sz="1200" kern="1200" dirty="0" smtClean="0">
                <a:solidFill>
                  <a:schemeClr val="tx1"/>
                </a:solidFill>
                <a:effectLst/>
                <a:latin typeface="+mn-lt"/>
                <a:ea typeface="+mn-ea"/>
                <a:cs typeface="+mn-cs"/>
              </a:rPr>
              <a:t> logo is also added to the aligner.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B84733-03C1-4264-93E6-5C77BD43CCFF}" type="slidenum">
              <a:rPr lang="en-US" smtClean="0"/>
              <a:t>5</a:t>
            </a:fld>
            <a:endParaRPr lang="en-US"/>
          </a:p>
        </p:txBody>
      </p:sp>
    </p:spTree>
    <p:extLst>
      <p:ext uri="{BB962C8B-B14F-4D97-AF65-F5344CB8AC3E}">
        <p14:creationId xmlns:p14="http://schemas.microsoft.com/office/powerpoint/2010/main" val="6255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trim operation uses industrial trim machines. The trimming process relies on uses the label on each model to access the virtual data approved by the client on their treatment plan. The data is digitized into a computer numerical control path CNC which is used to make the gingival cuts on the aligners. The polishing process is done through an automated mask finishing process before the aligners are packaged.</a:t>
            </a:r>
          </a:p>
          <a:p>
            <a:endParaRPr lang="en-US" dirty="0"/>
          </a:p>
        </p:txBody>
      </p:sp>
      <p:sp>
        <p:nvSpPr>
          <p:cNvPr id="4" name="Slide Number Placeholder 3"/>
          <p:cNvSpPr>
            <a:spLocks noGrp="1"/>
          </p:cNvSpPr>
          <p:nvPr>
            <p:ph type="sldNum" sz="quarter" idx="10"/>
          </p:nvPr>
        </p:nvSpPr>
        <p:spPr/>
        <p:txBody>
          <a:bodyPr/>
          <a:lstStyle/>
          <a:p>
            <a:fld id="{2CB84733-03C1-4264-93E6-5C77BD43CCFF}" type="slidenum">
              <a:rPr lang="en-US" smtClean="0"/>
              <a:t>6</a:t>
            </a:fld>
            <a:endParaRPr lang="en-US"/>
          </a:p>
        </p:txBody>
      </p:sp>
    </p:spTree>
    <p:extLst>
      <p:ext uri="{BB962C8B-B14F-4D97-AF65-F5344CB8AC3E}">
        <p14:creationId xmlns:p14="http://schemas.microsoft.com/office/powerpoint/2010/main" val="3443667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packaging operation is an automated process meant to eliminate possible human error as well as ensuring that the customers receive their aligners in the right sequence. The automated packaging machine receives aligners with different patient IDs and sorts them using the patient ID on each aligner. The machine grabs the aligner from the conveyer belt, reading the ID on the aligner, and assigns them to a radio frequency pocket. Each pocket is sent to the packaging carousel system. The carousel system has different stations based on different patient IDs to which the aligners are pulled based on the IDs. The aligners are placed in the right order of treatment sequence using a machine that also re-verifies the order. The automated machines produce the required boxes and assemble them. The machine identifies the groups of aligners coming in and puts them in a sealed bag before putting them into the assembled boxes. The machine also prints any required attachment data and puts it in the box alongside the aligners. A tamper-proof seal is applied to the box and the package is ready to ship to the customer. </a:t>
            </a:r>
          </a:p>
          <a:p>
            <a:r>
              <a:rPr lang="en-US" sz="1200" b="1" kern="1200" dirty="0" smtClean="0">
                <a:solidFill>
                  <a:schemeClr val="tx1"/>
                </a:solidFill>
                <a:effectLst/>
                <a:latin typeface="+mn-lt"/>
                <a:ea typeface="+mn-ea"/>
                <a:cs typeface="+mn-cs"/>
              </a:rPr>
              <a:t/>
            </a:r>
            <a:br>
              <a:rPr lang="en-US" sz="1200" b="1"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CB84733-03C1-4264-93E6-5C77BD43CCFF}" type="slidenum">
              <a:rPr lang="en-US" smtClean="0"/>
              <a:t>7</a:t>
            </a:fld>
            <a:endParaRPr lang="en-US"/>
          </a:p>
        </p:txBody>
      </p:sp>
    </p:spTree>
    <p:extLst>
      <p:ext uri="{BB962C8B-B14F-4D97-AF65-F5344CB8AC3E}">
        <p14:creationId xmlns:p14="http://schemas.microsoft.com/office/powerpoint/2010/main" val="14140925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493969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596881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ECD0-A837-4A1E-BFDB-D74865F25BD8}"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07464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665110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15ECD0-A837-4A1E-BFDB-D74865F25BD8}" type="datetimeFigureOut">
              <a:rPr lang="en-US" smtClean="0"/>
              <a:t>10/4/2021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08582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15ECD0-A837-4A1E-BFDB-D74865F25BD8}" type="datetimeFigureOut">
              <a:rPr lang="en-US" smtClean="0"/>
              <a:t>10/4/2021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79059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A15ECD0-A837-4A1E-BFDB-D74865F25BD8}" type="datetimeFigureOut">
              <a:rPr lang="en-US" smtClean="0"/>
              <a:t>10/4/2021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83938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78117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619225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174814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471414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88892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802432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A15ECD0-A837-4A1E-BFDB-D74865F25BD8}" type="datetimeFigureOut">
              <a:rPr lang="en-US" smtClean="0"/>
              <a:t>10/4/2021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282384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A15ECD0-A837-4A1E-BFDB-D74865F25BD8}" type="datetimeFigureOut">
              <a:rPr lang="en-US" smtClean="0"/>
              <a:t>10/4/2021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943620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202863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636266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A15ECD0-A837-4A1E-BFDB-D74865F25BD8}" type="datetimeFigureOut">
              <a:rPr lang="en-US" smtClean="0"/>
              <a:t>10/4/2021</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A6E5E00F-32F2-455A-9390-4992E99D0A3C}" type="slidenum">
              <a:rPr lang="en-US" smtClean="0"/>
              <a:t>‹#›</a:t>
            </a:fld>
            <a:endParaRPr lang="en-US"/>
          </a:p>
        </p:txBody>
      </p:sp>
    </p:spTree>
    <p:extLst>
      <p:ext uri="{BB962C8B-B14F-4D97-AF65-F5344CB8AC3E}">
        <p14:creationId xmlns:p14="http://schemas.microsoft.com/office/powerpoint/2010/main" val="243401337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18thCentury" pitchFamily="2" charset="0"/>
              </a:rPr>
              <a:t>Align Technology </a:t>
            </a:r>
            <a:endParaRPr lang="en-US" dirty="0">
              <a:latin typeface="18thCentury" pitchFamily="2" charset="0"/>
            </a:endParaRPr>
          </a:p>
        </p:txBody>
      </p:sp>
      <p:pic>
        <p:nvPicPr>
          <p:cNvPr id="6" name="Content Placeholder 5"/>
          <p:cNvPicPr>
            <a:picLocks noGrp="1" noChangeAspect="1"/>
          </p:cNvPicPr>
          <p:nvPr>
            <p:ph sz="quarter" idx="13"/>
          </p:nvPr>
        </p:nvPicPr>
        <p:blipFill>
          <a:blip r:embed="rId2"/>
          <a:stretch>
            <a:fillRect/>
          </a:stretch>
        </p:blipFill>
        <p:spPr>
          <a:xfrm>
            <a:off x="3066963" y="2427318"/>
            <a:ext cx="6584113" cy="2807840"/>
          </a:xfrm>
          <a:prstGeom prst="rect">
            <a:avLst/>
          </a:prstGeom>
        </p:spPr>
      </p:pic>
    </p:spTree>
    <p:extLst>
      <p:ext uri="{BB962C8B-B14F-4D97-AF65-F5344CB8AC3E}">
        <p14:creationId xmlns:p14="http://schemas.microsoft.com/office/powerpoint/2010/main" val="4213186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 </a:t>
            </a:r>
            <a:endParaRPr lang="en-US" b="1" dirty="0"/>
          </a:p>
        </p:txBody>
      </p:sp>
      <p:sp>
        <p:nvSpPr>
          <p:cNvPr id="3" name="Content Placeholder 2"/>
          <p:cNvSpPr>
            <a:spLocks noGrp="1"/>
          </p:cNvSpPr>
          <p:nvPr>
            <p:ph sz="quarter" idx="13"/>
          </p:nvPr>
        </p:nvSpPr>
        <p:spPr>
          <a:xfrm>
            <a:off x="5538158" y="2018581"/>
            <a:ext cx="5929223" cy="4641011"/>
          </a:xfrm>
        </p:spPr>
        <p:txBody>
          <a:bodyPr>
            <a:normAutofit fontScale="77500" lnSpcReduction="20000"/>
          </a:bodyPr>
          <a:lstStyle/>
          <a:p>
            <a:pPr>
              <a:buFont typeface="Wingdings" panose="05000000000000000000" pitchFamily="2" charset="2"/>
              <a:buChar char="q"/>
            </a:pPr>
            <a:r>
              <a:rPr lang="en-US" sz="5700" dirty="0" smtClean="0">
                <a:latin typeface="18thCentury" pitchFamily="2" charset="0"/>
              </a:rPr>
              <a:t>H</a:t>
            </a:r>
            <a:r>
              <a:rPr lang="en-US" sz="5700" cap="none" dirty="0" smtClean="0">
                <a:latin typeface="18thCentury" pitchFamily="2" charset="0"/>
              </a:rPr>
              <a:t>istory </a:t>
            </a:r>
          </a:p>
          <a:p>
            <a:pPr lvl="1"/>
            <a:r>
              <a:rPr lang="en-US" sz="3200" cap="none" dirty="0" smtClean="0">
                <a:latin typeface="18thCentury" pitchFamily="2" charset="0"/>
              </a:rPr>
              <a:t>Founded in </a:t>
            </a:r>
            <a:r>
              <a:rPr lang="en-US" sz="3200" dirty="0" smtClean="0">
                <a:latin typeface="18thCentury" pitchFamily="2" charset="0"/>
              </a:rPr>
              <a:t>1977 </a:t>
            </a:r>
            <a:r>
              <a:rPr lang="en-US" sz="3200" cap="none" dirty="0" smtClean="0">
                <a:latin typeface="18thCentury" pitchFamily="2" charset="0"/>
              </a:rPr>
              <a:t>in California </a:t>
            </a:r>
          </a:p>
          <a:p>
            <a:pPr lvl="1"/>
            <a:r>
              <a:rPr lang="en-US" sz="3200" cap="none" dirty="0" smtClean="0">
                <a:latin typeface="18thCentury" pitchFamily="2" charset="0"/>
              </a:rPr>
              <a:t>Pioneer of the Invisible orthodontics market with </a:t>
            </a:r>
            <a:r>
              <a:rPr lang="en-US" sz="3200" cap="none" dirty="0" err="1">
                <a:latin typeface="18thCentury" pitchFamily="2" charset="0"/>
              </a:rPr>
              <a:t>I</a:t>
            </a:r>
            <a:r>
              <a:rPr lang="en-US" sz="3200" cap="none" dirty="0" err="1" smtClean="0">
                <a:latin typeface="18thCentury" pitchFamily="2" charset="0"/>
              </a:rPr>
              <a:t>nvisalign</a:t>
            </a:r>
            <a:r>
              <a:rPr lang="en-US" sz="3200" cap="none" dirty="0" smtClean="0">
                <a:latin typeface="18thCentury" pitchFamily="2" charset="0"/>
              </a:rPr>
              <a:t> system</a:t>
            </a:r>
            <a:endParaRPr lang="en-US" sz="3200" dirty="0" smtClean="0">
              <a:latin typeface="18thCentury" pitchFamily="2" charset="0"/>
            </a:endParaRPr>
          </a:p>
          <a:p>
            <a:pPr lvl="1"/>
            <a:r>
              <a:rPr lang="en-US" sz="3200" cap="none" dirty="0" smtClean="0">
                <a:latin typeface="18thCentury" pitchFamily="2" charset="0"/>
              </a:rPr>
              <a:t>Started manufacture of unique clear aligners in 2001 </a:t>
            </a:r>
            <a:endParaRPr lang="en-US" sz="3200" cap="none" dirty="0">
              <a:latin typeface="18thCentury" pitchFamily="2" charset="0"/>
            </a:endParaRPr>
          </a:p>
          <a:p>
            <a:pPr>
              <a:buFont typeface="Wingdings" panose="05000000000000000000" pitchFamily="2" charset="2"/>
              <a:buChar char="q"/>
            </a:pPr>
            <a:r>
              <a:rPr lang="en-US" sz="6400" cap="none" dirty="0" smtClean="0">
                <a:latin typeface="18thCentury" pitchFamily="2" charset="0"/>
              </a:rPr>
              <a:t>Agenda </a:t>
            </a:r>
          </a:p>
          <a:p>
            <a:pPr lvl="1"/>
            <a:r>
              <a:rPr lang="en-US" sz="3200" cap="none" dirty="0" smtClean="0">
                <a:latin typeface="18thCentury" pitchFamily="2" charset="0"/>
              </a:rPr>
              <a:t>Understanding the aligners manufacture process </a:t>
            </a:r>
          </a:p>
        </p:txBody>
      </p:sp>
      <p:pic>
        <p:nvPicPr>
          <p:cNvPr id="4" name="Picture 3"/>
          <p:cNvPicPr>
            <a:picLocks noChangeAspect="1"/>
          </p:cNvPicPr>
          <p:nvPr/>
        </p:nvPicPr>
        <p:blipFill>
          <a:blip r:embed="rId3"/>
          <a:stretch>
            <a:fillRect/>
          </a:stretch>
        </p:blipFill>
        <p:spPr>
          <a:xfrm>
            <a:off x="238125" y="2018580"/>
            <a:ext cx="5300033" cy="4641011"/>
          </a:xfrm>
          <a:prstGeom prst="rect">
            <a:avLst/>
          </a:prstGeom>
        </p:spPr>
      </p:pic>
    </p:spTree>
    <p:extLst>
      <p:ext uri="{BB962C8B-B14F-4D97-AF65-F5344CB8AC3E}">
        <p14:creationId xmlns:p14="http://schemas.microsoft.com/office/powerpoint/2010/main" val="99079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047" y="626909"/>
            <a:ext cx="10364451" cy="1280293"/>
          </a:xfrm>
        </p:spPr>
        <p:txBody>
          <a:bodyPr/>
          <a:lstStyle/>
          <a:p>
            <a:r>
              <a:rPr lang="en-US" b="1" dirty="0" smtClean="0">
                <a:latin typeface="18thCentury" pitchFamily="2" charset="0"/>
              </a:rPr>
              <a:t>Holistic View of the manufacturing process</a:t>
            </a:r>
            <a:endParaRPr lang="en-US" b="1" dirty="0">
              <a:latin typeface="18thCentury" pitchFamily="2" charset="0"/>
            </a:endParaRPr>
          </a:p>
        </p:txBody>
      </p:sp>
      <p:sp>
        <p:nvSpPr>
          <p:cNvPr id="3" name="Content Placeholder 2"/>
          <p:cNvSpPr>
            <a:spLocks noGrp="1"/>
          </p:cNvSpPr>
          <p:nvPr>
            <p:ph sz="quarter" idx="13"/>
          </p:nvPr>
        </p:nvSpPr>
        <p:spPr>
          <a:xfrm>
            <a:off x="655608" y="6165300"/>
            <a:ext cx="10621992" cy="45719"/>
          </a:xfrm>
        </p:spPr>
        <p:txBody>
          <a:bodyPr>
            <a:normAutofit fontScale="25000" lnSpcReduction="20000"/>
          </a:bodyPr>
          <a:lstStyle/>
          <a:p>
            <a:pPr marL="0" indent="0">
              <a:buNone/>
            </a:pPr>
            <a:r>
              <a:rPr lang="en-US" sz="3200" cap="none" dirty="0" smtClean="0">
                <a:latin typeface="18thCentury" pitchFamily="2" charset="0"/>
              </a:rPr>
              <a:t> </a:t>
            </a:r>
          </a:p>
        </p:txBody>
      </p:sp>
      <p:sp>
        <p:nvSpPr>
          <p:cNvPr id="4" name="Rounded Rectangle 3"/>
          <p:cNvSpPr/>
          <p:nvPr/>
        </p:nvSpPr>
        <p:spPr>
          <a:xfrm>
            <a:off x="1529541" y="1898810"/>
            <a:ext cx="1213657" cy="5866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Taking 3D Impression</a:t>
            </a:r>
            <a:endParaRPr lang="en-US" dirty="0">
              <a:solidFill>
                <a:schemeClr val="tx1"/>
              </a:solidFill>
            </a:endParaRPr>
          </a:p>
        </p:txBody>
      </p:sp>
      <p:cxnSp>
        <p:nvCxnSpPr>
          <p:cNvPr id="6" name="Straight Arrow Connector 5"/>
          <p:cNvCxnSpPr/>
          <p:nvPr/>
        </p:nvCxnSpPr>
        <p:spPr>
          <a:xfrm>
            <a:off x="2743198" y="2185599"/>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3449782" y="1913033"/>
            <a:ext cx="1537854" cy="5866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Building Aligner model</a:t>
            </a:r>
            <a:endParaRPr lang="en-US" sz="1600" dirty="0">
              <a:solidFill>
                <a:schemeClr val="tx1"/>
              </a:solidFill>
            </a:endParaRPr>
          </a:p>
        </p:txBody>
      </p:sp>
      <p:sp>
        <p:nvSpPr>
          <p:cNvPr id="10" name="Rounded Rectangle 9"/>
          <p:cNvSpPr/>
          <p:nvPr/>
        </p:nvSpPr>
        <p:spPr>
          <a:xfrm>
            <a:off x="5694220" y="1896408"/>
            <a:ext cx="1330035" cy="5866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Sent to conveyer belt</a:t>
            </a:r>
            <a:endParaRPr lang="en-US" sz="1600" dirty="0">
              <a:solidFill>
                <a:schemeClr val="tx1"/>
              </a:solidFill>
            </a:endParaRPr>
          </a:p>
        </p:txBody>
      </p:sp>
      <p:cxnSp>
        <p:nvCxnSpPr>
          <p:cNvPr id="11" name="Straight Arrow Connector 10"/>
          <p:cNvCxnSpPr/>
          <p:nvPr/>
        </p:nvCxnSpPr>
        <p:spPr>
          <a:xfrm>
            <a:off x="4987636" y="2196541"/>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024255" y="2201898"/>
            <a:ext cx="443658" cy="4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7467913" y="1913033"/>
            <a:ext cx="2582174" cy="672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Data label imprint and RFID location</a:t>
            </a:r>
            <a:endParaRPr lang="en-US" sz="1600" dirty="0">
              <a:solidFill>
                <a:schemeClr val="tx1"/>
              </a:solidFill>
            </a:endParaRPr>
          </a:p>
        </p:txBody>
      </p:sp>
      <p:cxnSp>
        <p:nvCxnSpPr>
          <p:cNvPr id="29" name="Elbow Connector 28"/>
          <p:cNvCxnSpPr>
            <a:stCxn id="13" idx="3"/>
          </p:cNvCxnSpPr>
          <p:nvPr/>
        </p:nvCxnSpPr>
        <p:spPr>
          <a:xfrm flipH="1">
            <a:off x="1735667" y="2249146"/>
            <a:ext cx="8314420" cy="866587"/>
          </a:xfrm>
          <a:prstGeom prst="bentConnector3">
            <a:avLst>
              <a:gd name="adj1" fmla="val -2749"/>
            </a:avLst>
          </a:prstGeom>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a:off x="1735667" y="3776133"/>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735667" y="3115733"/>
            <a:ext cx="0" cy="660400"/>
          </a:xfrm>
          <a:prstGeom prst="line">
            <a:avLst/>
          </a:prstGeom>
        </p:spPr>
        <p:style>
          <a:lnRef idx="1">
            <a:schemeClr val="accent1"/>
          </a:lnRef>
          <a:fillRef idx="0">
            <a:schemeClr val="accent1"/>
          </a:fillRef>
          <a:effectRef idx="0">
            <a:schemeClr val="accent1"/>
          </a:effectRef>
          <a:fontRef idx="minor">
            <a:schemeClr val="tx1"/>
          </a:fontRef>
        </p:style>
      </p:cxnSp>
      <p:sp>
        <p:nvSpPr>
          <p:cNvPr id="63" name="Rounded Rectangle 62"/>
          <p:cNvSpPr/>
          <p:nvPr/>
        </p:nvSpPr>
        <p:spPr>
          <a:xfrm>
            <a:off x="2023533" y="3495237"/>
            <a:ext cx="1213657" cy="586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t>Polymer </a:t>
            </a:r>
            <a:r>
              <a:rPr lang="en-US" sz="1200" dirty="0"/>
              <a:t>is thermal formed </a:t>
            </a:r>
            <a:endParaRPr lang="en-US" sz="1200" dirty="0">
              <a:solidFill>
                <a:schemeClr val="tx1"/>
              </a:solidFill>
            </a:endParaRPr>
          </a:p>
        </p:txBody>
      </p:sp>
      <p:cxnSp>
        <p:nvCxnSpPr>
          <p:cNvPr id="64" name="Elbow Connector 41"/>
          <p:cNvCxnSpPr/>
          <p:nvPr/>
        </p:nvCxnSpPr>
        <p:spPr>
          <a:xfrm>
            <a:off x="3237190" y="3788584"/>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525056" y="3457677"/>
            <a:ext cx="1213657" cy="586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t>ID and Stage no. imprinted  </a:t>
            </a:r>
            <a:endParaRPr lang="en-US" sz="1200" dirty="0">
              <a:solidFill>
                <a:schemeClr val="tx1"/>
              </a:solidFill>
            </a:endParaRPr>
          </a:p>
        </p:txBody>
      </p:sp>
      <p:sp>
        <p:nvSpPr>
          <p:cNvPr id="66" name="Rounded Rectangle 65"/>
          <p:cNvSpPr/>
          <p:nvPr/>
        </p:nvSpPr>
        <p:spPr>
          <a:xfrm>
            <a:off x="5026578" y="3427793"/>
            <a:ext cx="1213657" cy="586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t>ID and Stage no. imprinted  </a:t>
            </a:r>
            <a:endParaRPr lang="en-US" sz="1200" dirty="0">
              <a:solidFill>
                <a:schemeClr val="tx1"/>
              </a:solidFill>
            </a:endParaRPr>
          </a:p>
        </p:txBody>
      </p:sp>
      <p:cxnSp>
        <p:nvCxnSpPr>
          <p:cNvPr id="67" name="Elbow Connector 41"/>
          <p:cNvCxnSpPr/>
          <p:nvPr/>
        </p:nvCxnSpPr>
        <p:spPr>
          <a:xfrm>
            <a:off x="4738713" y="3721141"/>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Elbow Connector 41"/>
          <p:cNvCxnSpPr/>
          <p:nvPr/>
        </p:nvCxnSpPr>
        <p:spPr>
          <a:xfrm>
            <a:off x="6240235" y="3721141"/>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Rounded Rectangle 68"/>
          <p:cNvSpPr/>
          <p:nvPr/>
        </p:nvSpPr>
        <p:spPr>
          <a:xfrm>
            <a:off x="6508023" y="3427793"/>
            <a:ext cx="1213657" cy="58669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smtClean="0"/>
              <a:t>Access </a:t>
            </a:r>
            <a:r>
              <a:rPr lang="en-US" sz="1400" dirty="0"/>
              <a:t>the virtual data </a:t>
            </a:r>
            <a:endParaRPr lang="en-US" sz="1050" dirty="0">
              <a:solidFill>
                <a:schemeClr val="tx1"/>
              </a:solidFill>
            </a:endParaRPr>
          </a:p>
        </p:txBody>
      </p:sp>
      <p:cxnSp>
        <p:nvCxnSpPr>
          <p:cNvPr id="70" name="Elbow Connector 41"/>
          <p:cNvCxnSpPr/>
          <p:nvPr/>
        </p:nvCxnSpPr>
        <p:spPr>
          <a:xfrm>
            <a:off x="7730839" y="3696012"/>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a:xfrm>
            <a:off x="8027864" y="3395483"/>
            <a:ext cx="1213657" cy="6190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Data is digitized into CNC</a:t>
            </a:r>
            <a:endParaRPr lang="en-US" sz="900" dirty="0">
              <a:solidFill>
                <a:schemeClr val="tx1"/>
              </a:solidFill>
            </a:endParaRPr>
          </a:p>
        </p:txBody>
      </p:sp>
      <p:sp>
        <p:nvSpPr>
          <p:cNvPr id="73" name="Rounded Rectangle 72"/>
          <p:cNvSpPr/>
          <p:nvPr/>
        </p:nvSpPr>
        <p:spPr>
          <a:xfrm>
            <a:off x="9509309" y="3392331"/>
            <a:ext cx="1213657" cy="58669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smtClean="0"/>
              <a:t>Gingival </a:t>
            </a:r>
            <a:r>
              <a:rPr lang="en-US" sz="1400" dirty="0"/>
              <a:t>cuts on the aligners. </a:t>
            </a:r>
            <a:endParaRPr lang="en-US" sz="700" dirty="0">
              <a:solidFill>
                <a:schemeClr val="tx1"/>
              </a:solidFill>
            </a:endParaRPr>
          </a:p>
        </p:txBody>
      </p:sp>
      <p:cxnSp>
        <p:nvCxnSpPr>
          <p:cNvPr id="74" name="Elbow Connector 41"/>
          <p:cNvCxnSpPr/>
          <p:nvPr/>
        </p:nvCxnSpPr>
        <p:spPr>
          <a:xfrm>
            <a:off x="9241521" y="3685678"/>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Elbow Connector 84"/>
          <p:cNvCxnSpPr/>
          <p:nvPr/>
        </p:nvCxnSpPr>
        <p:spPr>
          <a:xfrm flipH="1">
            <a:off x="1879600" y="3673351"/>
            <a:ext cx="8843366" cy="653565"/>
          </a:xfrm>
          <a:prstGeom prst="bentConnector3">
            <a:avLst>
              <a:gd name="adj1" fmla="val -2585"/>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879600" y="4326916"/>
            <a:ext cx="8467" cy="436277"/>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Elbow Connector 41"/>
          <p:cNvCxnSpPr/>
          <p:nvPr/>
        </p:nvCxnSpPr>
        <p:spPr>
          <a:xfrm>
            <a:off x="1888067" y="4768119"/>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2141207" y="4518264"/>
            <a:ext cx="1308575" cy="58669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smtClean="0"/>
              <a:t>Radio frequency pocket assigned </a:t>
            </a:r>
            <a:endParaRPr lang="en-US" sz="1200" dirty="0">
              <a:solidFill>
                <a:schemeClr val="tx1"/>
              </a:solidFill>
            </a:endParaRPr>
          </a:p>
        </p:txBody>
      </p:sp>
      <p:cxnSp>
        <p:nvCxnSpPr>
          <p:cNvPr id="91" name="Elbow Connector 41"/>
          <p:cNvCxnSpPr/>
          <p:nvPr/>
        </p:nvCxnSpPr>
        <p:spPr>
          <a:xfrm>
            <a:off x="3449782" y="4822134"/>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Rounded Rectangle 93"/>
          <p:cNvSpPr/>
          <p:nvPr/>
        </p:nvSpPr>
        <p:spPr>
          <a:xfrm>
            <a:off x="3737648" y="4547751"/>
            <a:ext cx="1213657" cy="586695"/>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Sent to carousel system  </a:t>
            </a:r>
            <a:endParaRPr lang="en-US" sz="1200" dirty="0">
              <a:solidFill>
                <a:schemeClr val="tx1"/>
              </a:solidFill>
            </a:endParaRPr>
          </a:p>
        </p:txBody>
      </p:sp>
      <p:cxnSp>
        <p:nvCxnSpPr>
          <p:cNvPr id="95" name="Elbow Connector 41"/>
          <p:cNvCxnSpPr/>
          <p:nvPr/>
        </p:nvCxnSpPr>
        <p:spPr>
          <a:xfrm>
            <a:off x="4987636" y="4791654"/>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Rounded Rectangle 96"/>
          <p:cNvSpPr/>
          <p:nvPr/>
        </p:nvSpPr>
        <p:spPr>
          <a:xfrm>
            <a:off x="5239171" y="4547751"/>
            <a:ext cx="1213657" cy="586695"/>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Sequencing </a:t>
            </a:r>
            <a:endParaRPr lang="en-US" sz="1200" dirty="0">
              <a:solidFill>
                <a:schemeClr val="tx1"/>
              </a:solidFill>
            </a:endParaRPr>
          </a:p>
        </p:txBody>
      </p:sp>
      <p:sp>
        <p:nvSpPr>
          <p:cNvPr id="98" name="Rounded Rectangle 97"/>
          <p:cNvSpPr/>
          <p:nvPr/>
        </p:nvSpPr>
        <p:spPr>
          <a:xfrm>
            <a:off x="6740694" y="4518264"/>
            <a:ext cx="1213657" cy="586695"/>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Sequencing </a:t>
            </a:r>
            <a:r>
              <a:rPr lang="en-US" sz="1200" dirty="0" smtClean="0"/>
              <a:t>verification  </a:t>
            </a:r>
            <a:endParaRPr lang="en-US" sz="1200" dirty="0">
              <a:solidFill>
                <a:schemeClr val="tx1"/>
              </a:solidFill>
            </a:endParaRPr>
          </a:p>
        </p:txBody>
      </p:sp>
      <p:cxnSp>
        <p:nvCxnSpPr>
          <p:cNvPr id="99" name="Elbow Connector 41"/>
          <p:cNvCxnSpPr/>
          <p:nvPr/>
        </p:nvCxnSpPr>
        <p:spPr>
          <a:xfrm>
            <a:off x="6452828" y="4811611"/>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2" name="Rounded Rectangle 101"/>
          <p:cNvSpPr/>
          <p:nvPr/>
        </p:nvSpPr>
        <p:spPr>
          <a:xfrm>
            <a:off x="8242217" y="4520759"/>
            <a:ext cx="1213657" cy="586695"/>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Aligners are put in sealed bags  </a:t>
            </a:r>
            <a:endParaRPr lang="en-US" sz="1200" dirty="0">
              <a:solidFill>
                <a:schemeClr val="tx1"/>
              </a:solidFill>
            </a:endParaRPr>
          </a:p>
        </p:txBody>
      </p:sp>
      <p:cxnSp>
        <p:nvCxnSpPr>
          <p:cNvPr id="103" name="Elbow Connector 41"/>
          <p:cNvCxnSpPr/>
          <p:nvPr/>
        </p:nvCxnSpPr>
        <p:spPr>
          <a:xfrm>
            <a:off x="7954351" y="4822134"/>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4" name="Rounded Rectangle 103"/>
          <p:cNvSpPr/>
          <p:nvPr/>
        </p:nvSpPr>
        <p:spPr>
          <a:xfrm>
            <a:off x="9743740" y="4507350"/>
            <a:ext cx="1619758" cy="794657"/>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Aligners and attachment data packed in boxes</a:t>
            </a:r>
            <a:endParaRPr lang="en-US" sz="1200" dirty="0">
              <a:solidFill>
                <a:schemeClr val="tx1"/>
              </a:solidFill>
            </a:endParaRPr>
          </a:p>
        </p:txBody>
      </p:sp>
      <p:cxnSp>
        <p:nvCxnSpPr>
          <p:cNvPr id="105" name="Elbow Connector 41"/>
          <p:cNvCxnSpPr/>
          <p:nvPr/>
        </p:nvCxnSpPr>
        <p:spPr>
          <a:xfrm>
            <a:off x="9455874" y="4841098"/>
            <a:ext cx="2878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656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Fabrication process</a:t>
            </a:r>
            <a:endParaRPr lang="en-US" b="1" dirty="0"/>
          </a:p>
        </p:txBody>
      </p:sp>
      <p:sp>
        <p:nvSpPr>
          <p:cNvPr id="3" name="Content Placeholder 2"/>
          <p:cNvSpPr>
            <a:spLocks noGrp="1"/>
          </p:cNvSpPr>
          <p:nvPr>
            <p:ph sz="quarter" idx="13"/>
          </p:nvPr>
        </p:nvSpPr>
        <p:spPr>
          <a:xfrm>
            <a:off x="1233579" y="2626468"/>
            <a:ext cx="4278700" cy="3187736"/>
          </a:xfrm>
        </p:spPr>
        <p:txBody>
          <a:bodyPr>
            <a:normAutofit/>
          </a:bodyPr>
          <a:lstStyle/>
          <a:p>
            <a:pPr marL="0" lvl="0" indent="0">
              <a:buNone/>
            </a:pPr>
            <a:r>
              <a:rPr lang="en-US" sz="3200" cap="none" dirty="0">
                <a:latin typeface="18thCentury" pitchFamily="2" charset="0"/>
              </a:rPr>
              <a:t> </a:t>
            </a:r>
          </a:p>
        </p:txBody>
      </p:sp>
      <p:sp>
        <p:nvSpPr>
          <p:cNvPr id="6" name="Rounded Rectangle 5"/>
          <p:cNvSpPr/>
          <p:nvPr/>
        </p:nvSpPr>
        <p:spPr>
          <a:xfrm>
            <a:off x="764770" y="2214694"/>
            <a:ext cx="1213657" cy="5866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Taking 3D Impression</a:t>
            </a:r>
            <a:endParaRPr lang="en-US" dirty="0">
              <a:solidFill>
                <a:schemeClr val="tx1"/>
              </a:solidFill>
            </a:endParaRPr>
          </a:p>
        </p:txBody>
      </p:sp>
      <p:sp>
        <p:nvSpPr>
          <p:cNvPr id="7" name="Rounded Rectangle 6"/>
          <p:cNvSpPr/>
          <p:nvPr/>
        </p:nvSpPr>
        <p:spPr>
          <a:xfrm>
            <a:off x="2697348" y="2214694"/>
            <a:ext cx="1537854" cy="5866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Building Aligner model</a:t>
            </a:r>
            <a:endParaRPr lang="en-US" sz="1600" dirty="0">
              <a:solidFill>
                <a:schemeClr val="tx1"/>
              </a:solidFill>
            </a:endParaRPr>
          </a:p>
        </p:txBody>
      </p:sp>
      <p:sp>
        <p:nvSpPr>
          <p:cNvPr id="8" name="Rounded Rectangle 7"/>
          <p:cNvSpPr/>
          <p:nvPr/>
        </p:nvSpPr>
        <p:spPr>
          <a:xfrm>
            <a:off x="4933941" y="2214694"/>
            <a:ext cx="1330035" cy="6269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Sent to conveyer belt</a:t>
            </a:r>
            <a:endParaRPr lang="en-US" sz="1600" dirty="0">
              <a:solidFill>
                <a:schemeClr val="tx1"/>
              </a:solidFill>
            </a:endParaRPr>
          </a:p>
        </p:txBody>
      </p:sp>
      <p:sp>
        <p:nvSpPr>
          <p:cNvPr id="9" name="Rounded Rectangle 8"/>
          <p:cNvSpPr/>
          <p:nvPr/>
        </p:nvSpPr>
        <p:spPr>
          <a:xfrm>
            <a:off x="6970560" y="2214694"/>
            <a:ext cx="2582174" cy="672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Data label imprint and RFID location</a:t>
            </a:r>
            <a:endParaRPr lang="en-US" sz="1600" dirty="0">
              <a:solidFill>
                <a:schemeClr val="tx1"/>
              </a:solidFill>
            </a:endParaRPr>
          </a:p>
        </p:txBody>
      </p:sp>
      <p:cxnSp>
        <p:nvCxnSpPr>
          <p:cNvPr id="10" name="Straight Arrow Connector 9"/>
          <p:cNvCxnSpPr/>
          <p:nvPr/>
        </p:nvCxnSpPr>
        <p:spPr>
          <a:xfrm>
            <a:off x="1978427" y="2519862"/>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235202" y="2509147"/>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263976" y="2504895"/>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1978426" y="3253431"/>
            <a:ext cx="7410527" cy="3604569"/>
          </a:xfrm>
          <a:prstGeom prst="rect">
            <a:avLst/>
          </a:prstGeom>
          <a:ln>
            <a:noFill/>
          </a:ln>
          <a:effectLst>
            <a:softEdge rad="112500"/>
          </a:effectLst>
        </p:spPr>
      </p:pic>
    </p:spTree>
    <p:extLst>
      <p:ext uri="{BB962C8B-B14F-4D97-AF65-F5344CB8AC3E}">
        <p14:creationId xmlns:p14="http://schemas.microsoft.com/office/powerpoint/2010/main" val="379549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Forming and marking</a:t>
            </a:r>
            <a:endParaRPr lang="en-US" b="1" dirty="0"/>
          </a:p>
        </p:txBody>
      </p:sp>
      <p:sp>
        <p:nvSpPr>
          <p:cNvPr id="3" name="Content Placeholder 2"/>
          <p:cNvSpPr>
            <a:spLocks noGrp="1"/>
          </p:cNvSpPr>
          <p:nvPr>
            <p:ph sz="quarter" idx="13"/>
          </p:nvPr>
        </p:nvSpPr>
        <p:spPr>
          <a:xfrm flipV="1">
            <a:off x="1233579" y="6374920"/>
            <a:ext cx="4278700" cy="50818"/>
          </a:xfrm>
        </p:spPr>
        <p:txBody>
          <a:bodyPr>
            <a:normAutofit fontScale="25000" lnSpcReduction="20000"/>
          </a:bodyPr>
          <a:lstStyle/>
          <a:p>
            <a:pPr marL="0" lvl="0" indent="0">
              <a:buNone/>
            </a:pPr>
            <a:r>
              <a:rPr lang="en-US" cap="none" dirty="0">
                <a:latin typeface="18thCentury" pitchFamily="2" charset="0"/>
              </a:rPr>
              <a:t> </a:t>
            </a:r>
            <a:r>
              <a:rPr lang="en-US" cap="none" dirty="0" smtClean="0">
                <a:latin typeface="18thCentury" pitchFamily="2" charset="0"/>
              </a:rPr>
              <a:t> </a:t>
            </a:r>
            <a:endParaRPr lang="en-US" cap="none" dirty="0">
              <a:latin typeface="18thCentury" pitchFamily="2" charset="0"/>
            </a:endParaRPr>
          </a:p>
        </p:txBody>
      </p:sp>
      <p:pic>
        <p:nvPicPr>
          <p:cNvPr id="4" name="Picture 3"/>
          <p:cNvPicPr>
            <a:picLocks noChangeAspect="1"/>
          </p:cNvPicPr>
          <p:nvPr/>
        </p:nvPicPr>
        <p:blipFill>
          <a:blip r:embed="rId3"/>
          <a:stretch>
            <a:fillRect/>
          </a:stretch>
        </p:blipFill>
        <p:spPr>
          <a:xfrm>
            <a:off x="5711790" y="2214694"/>
            <a:ext cx="5822356" cy="3723359"/>
          </a:xfrm>
          <a:prstGeom prst="rect">
            <a:avLst/>
          </a:prstGeom>
          <a:ln>
            <a:noFill/>
          </a:ln>
          <a:effectLst>
            <a:softEdge rad="112500"/>
          </a:effectLst>
        </p:spPr>
      </p:pic>
      <p:sp>
        <p:nvSpPr>
          <p:cNvPr id="5" name="Rounded Rectangle 4"/>
          <p:cNvSpPr/>
          <p:nvPr/>
        </p:nvSpPr>
        <p:spPr>
          <a:xfrm>
            <a:off x="1109133" y="2326787"/>
            <a:ext cx="1213657" cy="586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t>Polymer </a:t>
            </a:r>
            <a:r>
              <a:rPr lang="en-US" sz="1200" dirty="0"/>
              <a:t>is thermal formed </a:t>
            </a:r>
            <a:endParaRPr lang="en-US" sz="1200" dirty="0">
              <a:solidFill>
                <a:schemeClr val="tx1"/>
              </a:solidFill>
            </a:endParaRPr>
          </a:p>
        </p:txBody>
      </p:sp>
      <p:sp>
        <p:nvSpPr>
          <p:cNvPr id="6" name="Rounded Rectangle 5"/>
          <p:cNvSpPr/>
          <p:nvPr/>
        </p:nvSpPr>
        <p:spPr>
          <a:xfrm>
            <a:off x="3059546" y="2326787"/>
            <a:ext cx="1213657" cy="586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t>ID and Stage no. imprinted  </a:t>
            </a:r>
            <a:endParaRPr lang="en-US" sz="1200" dirty="0">
              <a:solidFill>
                <a:schemeClr val="tx1"/>
              </a:solidFill>
            </a:endParaRPr>
          </a:p>
        </p:txBody>
      </p:sp>
      <p:sp>
        <p:nvSpPr>
          <p:cNvPr id="7" name="Rounded Rectangle 6"/>
          <p:cNvSpPr/>
          <p:nvPr/>
        </p:nvSpPr>
        <p:spPr>
          <a:xfrm>
            <a:off x="5005206" y="2326787"/>
            <a:ext cx="1213657" cy="58669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t>ID and Stage no. imprinted  </a:t>
            </a:r>
            <a:endParaRPr lang="en-US" sz="1200" dirty="0">
              <a:solidFill>
                <a:schemeClr val="tx1"/>
              </a:solidFill>
            </a:endParaRPr>
          </a:p>
        </p:txBody>
      </p:sp>
      <p:cxnSp>
        <p:nvCxnSpPr>
          <p:cNvPr id="8" name="Straight Arrow Connector 7"/>
          <p:cNvCxnSpPr/>
          <p:nvPr/>
        </p:nvCxnSpPr>
        <p:spPr>
          <a:xfrm>
            <a:off x="2337876" y="2609419"/>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273203" y="2620134"/>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673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Trimming and polishing </a:t>
            </a:r>
            <a:endParaRPr lang="en-US" dirty="0"/>
          </a:p>
        </p:txBody>
      </p:sp>
      <p:sp>
        <p:nvSpPr>
          <p:cNvPr id="3" name="Content Placeholder 2"/>
          <p:cNvSpPr>
            <a:spLocks noGrp="1"/>
          </p:cNvSpPr>
          <p:nvPr>
            <p:ph sz="quarter" idx="13"/>
          </p:nvPr>
        </p:nvSpPr>
        <p:spPr>
          <a:xfrm>
            <a:off x="913774" y="6658494"/>
            <a:ext cx="10363826" cy="45719"/>
          </a:xfrm>
        </p:spPr>
        <p:txBody>
          <a:bodyPr>
            <a:normAutofit fontScale="25000" lnSpcReduction="20000"/>
          </a:bodyPr>
          <a:lstStyle/>
          <a:p>
            <a:pPr marL="0" indent="0">
              <a:buNone/>
            </a:pPr>
            <a:r>
              <a:rPr lang="en-US" cap="none" dirty="0" smtClean="0"/>
              <a:t> </a:t>
            </a:r>
            <a:endParaRPr lang="en-US" cap="none" dirty="0"/>
          </a:p>
        </p:txBody>
      </p:sp>
      <p:sp>
        <p:nvSpPr>
          <p:cNvPr id="4" name="Rounded Rectangle 3"/>
          <p:cNvSpPr/>
          <p:nvPr/>
        </p:nvSpPr>
        <p:spPr>
          <a:xfrm>
            <a:off x="1852896" y="2216817"/>
            <a:ext cx="1213657" cy="8505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smtClean="0"/>
              <a:t>Access </a:t>
            </a:r>
            <a:r>
              <a:rPr lang="en-US" sz="1400" dirty="0"/>
              <a:t>the virtual data </a:t>
            </a:r>
            <a:endParaRPr lang="en-US" sz="1050" dirty="0">
              <a:solidFill>
                <a:schemeClr val="tx1"/>
              </a:solidFill>
            </a:endParaRPr>
          </a:p>
        </p:txBody>
      </p:sp>
      <p:sp>
        <p:nvSpPr>
          <p:cNvPr id="6" name="Rounded Rectangle 5"/>
          <p:cNvSpPr/>
          <p:nvPr/>
        </p:nvSpPr>
        <p:spPr>
          <a:xfrm>
            <a:off x="3773137" y="2337960"/>
            <a:ext cx="1213657" cy="6190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Data is digitized into CNC</a:t>
            </a:r>
            <a:endParaRPr lang="en-US" sz="900" dirty="0">
              <a:solidFill>
                <a:schemeClr val="tx1"/>
              </a:solidFill>
            </a:endParaRPr>
          </a:p>
        </p:txBody>
      </p:sp>
      <p:sp>
        <p:nvSpPr>
          <p:cNvPr id="7" name="Rounded Rectangle 6"/>
          <p:cNvSpPr/>
          <p:nvPr/>
        </p:nvSpPr>
        <p:spPr>
          <a:xfrm>
            <a:off x="5693378" y="2214695"/>
            <a:ext cx="1855030" cy="81945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smtClean="0"/>
              <a:t>Gingival </a:t>
            </a:r>
            <a:r>
              <a:rPr lang="en-US" sz="1400" dirty="0"/>
              <a:t>cuts on the aligners. </a:t>
            </a:r>
            <a:endParaRPr lang="en-US" sz="700" dirty="0">
              <a:solidFill>
                <a:schemeClr val="tx1"/>
              </a:solidFill>
            </a:endParaRPr>
          </a:p>
        </p:txBody>
      </p:sp>
      <p:cxnSp>
        <p:nvCxnSpPr>
          <p:cNvPr id="8" name="Straight Arrow Connector 7"/>
          <p:cNvCxnSpPr/>
          <p:nvPr/>
        </p:nvCxnSpPr>
        <p:spPr>
          <a:xfrm>
            <a:off x="3066553" y="2636748"/>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986794" y="2626033"/>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stretch>
            <a:fillRect/>
          </a:stretch>
        </p:blipFill>
        <p:spPr>
          <a:xfrm>
            <a:off x="2368285" y="3406985"/>
            <a:ext cx="6010944" cy="32407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984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Packaging </a:t>
            </a:r>
            <a:endParaRPr lang="en-US" dirty="0"/>
          </a:p>
        </p:txBody>
      </p:sp>
      <p:sp>
        <p:nvSpPr>
          <p:cNvPr id="3" name="Content Placeholder 2"/>
          <p:cNvSpPr>
            <a:spLocks noGrp="1"/>
          </p:cNvSpPr>
          <p:nvPr>
            <p:ph sz="quarter" idx="13"/>
          </p:nvPr>
        </p:nvSpPr>
        <p:spPr>
          <a:xfrm flipV="1">
            <a:off x="913774" y="6646025"/>
            <a:ext cx="10363826" cy="45719"/>
          </a:xfrm>
        </p:spPr>
        <p:txBody>
          <a:bodyPr>
            <a:normAutofit fontScale="25000" lnSpcReduction="20000"/>
          </a:bodyPr>
          <a:lstStyle/>
          <a:p>
            <a:pPr marL="0" indent="0">
              <a:buNone/>
            </a:pPr>
            <a:r>
              <a:rPr lang="en-US" cap="none" dirty="0" smtClean="0"/>
              <a:t> </a:t>
            </a:r>
            <a:endParaRPr lang="en-US" cap="none" dirty="0"/>
          </a:p>
        </p:txBody>
      </p:sp>
      <p:sp>
        <p:nvSpPr>
          <p:cNvPr id="4" name="Rounded Rectangle 3"/>
          <p:cNvSpPr/>
          <p:nvPr/>
        </p:nvSpPr>
        <p:spPr>
          <a:xfrm>
            <a:off x="1185243" y="2307078"/>
            <a:ext cx="1375077" cy="90163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smtClean="0"/>
              <a:t>Radio frequency pocket assigned </a:t>
            </a:r>
            <a:endParaRPr lang="en-US" sz="1200" dirty="0">
              <a:solidFill>
                <a:schemeClr val="tx1"/>
              </a:solidFill>
            </a:endParaRPr>
          </a:p>
        </p:txBody>
      </p:sp>
      <p:sp>
        <p:nvSpPr>
          <p:cNvPr id="5" name="Rounded Rectangle 4"/>
          <p:cNvSpPr/>
          <p:nvPr/>
        </p:nvSpPr>
        <p:spPr>
          <a:xfrm>
            <a:off x="3253965" y="2307076"/>
            <a:ext cx="1341428" cy="901637"/>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Sent to carousel system  </a:t>
            </a:r>
            <a:endParaRPr lang="en-US" sz="1200" dirty="0">
              <a:solidFill>
                <a:schemeClr val="tx1"/>
              </a:solidFill>
            </a:endParaRPr>
          </a:p>
        </p:txBody>
      </p:sp>
      <p:sp>
        <p:nvSpPr>
          <p:cNvPr id="6" name="Rounded Rectangle 5"/>
          <p:cNvSpPr/>
          <p:nvPr/>
        </p:nvSpPr>
        <p:spPr>
          <a:xfrm>
            <a:off x="5264877" y="2307075"/>
            <a:ext cx="1213657" cy="901637"/>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Sequencing</a:t>
            </a:r>
            <a:endParaRPr lang="en-US" sz="1200" dirty="0">
              <a:solidFill>
                <a:schemeClr val="tx1"/>
              </a:solidFill>
            </a:endParaRPr>
          </a:p>
        </p:txBody>
      </p:sp>
      <p:sp>
        <p:nvSpPr>
          <p:cNvPr id="7" name="Rounded Rectangle 6"/>
          <p:cNvSpPr/>
          <p:nvPr/>
        </p:nvSpPr>
        <p:spPr>
          <a:xfrm>
            <a:off x="7015014" y="2307076"/>
            <a:ext cx="1213657" cy="901636"/>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Sequencing </a:t>
            </a:r>
            <a:r>
              <a:rPr lang="en-US" sz="1200" dirty="0" smtClean="0"/>
              <a:t>verification  </a:t>
            </a:r>
            <a:endParaRPr lang="en-US" sz="1200" dirty="0">
              <a:solidFill>
                <a:schemeClr val="tx1"/>
              </a:solidFill>
            </a:endParaRPr>
          </a:p>
        </p:txBody>
      </p:sp>
      <p:sp>
        <p:nvSpPr>
          <p:cNvPr id="8" name="Rounded Rectangle 7"/>
          <p:cNvSpPr/>
          <p:nvPr/>
        </p:nvSpPr>
        <p:spPr>
          <a:xfrm>
            <a:off x="8716498" y="2307075"/>
            <a:ext cx="1213657" cy="984765"/>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Aligners are put in sealed bags  </a:t>
            </a:r>
            <a:endParaRPr lang="en-US" sz="1200" dirty="0">
              <a:solidFill>
                <a:schemeClr val="tx1"/>
              </a:solidFill>
            </a:endParaRPr>
          </a:p>
        </p:txBody>
      </p:sp>
      <p:sp>
        <p:nvSpPr>
          <p:cNvPr id="9" name="Rounded Rectangle 8"/>
          <p:cNvSpPr/>
          <p:nvPr/>
        </p:nvSpPr>
        <p:spPr>
          <a:xfrm>
            <a:off x="10572242" y="2307075"/>
            <a:ext cx="1619758" cy="1782787"/>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1200" dirty="0" smtClean="0"/>
              <a:t>Aligners and attachment data packed in boxes</a:t>
            </a:r>
            <a:endParaRPr lang="en-US" sz="1200" dirty="0">
              <a:solidFill>
                <a:schemeClr val="tx1"/>
              </a:solidFill>
            </a:endParaRPr>
          </a:p>
        </p:txBody>
      </p:sp>
      <p:cxnSp>
        <p:nvCxnSpPr>
          <p:cNvPr id="10" name="Straight Arrow Connector 9"/>
          <p:cNvCxnSpPr/>
          <p:nvPr/>
        </p:nvCxnSpPr>
        <p:spPr>
          <a:xfrm>
            <a:off x="2567695" y="2757893"/>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590542" y="2788742"/>
            <a:ext cx="706584" cy="10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3"/>
          </p:cNvCxnSpPr>
          <p:nvPr/>
        </p:nvCxnSpPr>
        <p:spPr>
          <a:xfrm flipV="1">
            <a:off x="6478534" y="2752041"/>
            <a:ext cx="530703" cy="58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8207233" y="2788742"/>
            <a:ext cx="530703" cy="58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8" idx="3"/>
          </p:cNvCxnSpPr>
          <p:nvPr/>
        </p:nvCxnSpPr>
        <p:spPr>
          <a:xfrm>
            <a:off x="9930155" y="2799458"/>
            <a:ext cx="6544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a:stretch>
            <a:fillRect/>
          </a:stretch>
        </p:blipFill>
        <p:spPr>
          <a:xfrm>
            <a:off x="4089862" y="3310543"/>
            <a:ext cx="4974919" cy="3464329"/>
          </a:xfrm>
          <a:prstGeom prst="rect">
            <a:avLst/>
          </a:prstGeom>
        </p:spPr>
      </p:pic>
    </p:spTree>
    <p:extLst>
      <p:ext uri="{BB962C8B-B14F-4D97-AF65-F5344CB8AC3E}">
        <p14:creationId xmlns:p14="http://schemas.microsoft.com/office/powerpoint/2010/main" val="174892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3" name="Content Placeholder 2"/>
          <p:cNvSpPr>
            <a:spLocks noGrp="1"/>
          </p:cNvSpPr>
          <p:nvPr>
            <p:ph sz="quarter" idx="13"/>
          </p:nvPr>
        </p:nvSpPr>
        <p:spPr/>
        <p:txBody>
          <a:bodyPr/>
          <a:lstStyle/>
          <a:p>
            <a:r>
              <a:rPr lang="en-US" cap="none" dirty="0" smtClean="0"/>
              <a:t>White, J., (2021) </a:t>
            </a:r>
            <a:r>
              <a:rPr lang="en-US" i="1" cap="none" dirty="0" smtClean="0"/>
              <a:t>smiles by white orthodontics</a:t>
            </a:r>
            <a:r>
              <a:rPr lang="en-US" cap="none" dirty="0" smtClean="0"/>
              <a:t>. [Online] smiles by white orthodontics. Available at: &lt;https://www.Smilesbywhite.Com/patient-information/news/how-are-invisalign-braces-made/. </a:t>
            </a:r>
          </a:p>
          <a:p>
            <a:endParaRPr lang="en-US" cap="none" dirty="0"/>
          </a:p>
        </p:txBody>
      </p:sp>
    </p:spTree>
    <p:extLst>
      <p:ext uri="{BB962C8B-B14F-4D97-AF65-F5344CB8AC3E}">
        <p14:creationId xmlns:p14="http://schemas.microsoft.com/office/powerpoint/2010/main" val="247033864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276</TotalTime>
  <Words>755</Words>
  <Application>Microsoft Office PowerPoint</Application>
  <PresentationFormat>Widescreen</PresentationFormat>
  <Paragraphs>65</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18thCentury</vt:lpstr>
      <vt:lpstr>Arial</vt:lpstr>
      <vt:lpstr>Calibri</vt:lpstr>
      <vt:lpstr>Tw Cen MT</vt:lpstr>
      <vt:lpstr>Wingdings</vt:lpstr>
      <vt:lpstr>Droplet</vt:lpstr>
      <vt:lpstr>Align Technology </vt:lpstr>
      <vt:lpstr>Objectives </vt:lpstr>
      <vt:lpstr>Holistic View of the manufacturing process</vt:lpstr>
      <vt:lpstr>Fabrication process</vt:lpstr>
      <vt:lpstr>Forming and marking</vt:lpstr>
      <vt:lpstr>Trimming and polishing </vt:lpstr>
      <vt:lpstr>Packaging </vt:lpstr>
      <vt:lpstr>Work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Align Technology</dc:title>
  <dc:creator>ASUS</dc:creator>
  <cp:lastModifiedBy>ASUS</cp:lastModifiedBy>
  <cp:revision>48</cp:revision>
  <dcterms:created xsi:type="dcterms:W3CDTF">2021-10-03T13:05:23Z</dcterms:created>
  <dcterms:modified xsi:type="dcterms:W3CDTF">2021-10-04T18:53:35Z</dcterms:modified>
</cp:coreProperties>
</file>